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106" d="100"/>
          <a:sy n="106" d="100"/>
        </p:scale>
        <p:origin x="192"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C0690-3D6E-4154-AE08-3CAEEC6FA7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56321E-51E0-4E49-A8A7-87D1E5A248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D143C2-C568-459D-9751-D9671B903623}"/>
              </a:ext>
            </a:extLst>
          </p:cNvPr>
          <p:cNvSpPr>
            <a:spLocks noGrp="1"/>
          </p:cNvSpPr>
          <p:nvPr>
            <p:ph type="dt" sz="half" idx="10"/>
          </p:nvPr>
        </p:nvSpPr>
        <p:spPr/>
        <p:txBody>
          <a:bodyPr/>
          <a:lstStyle/>
          <a:p>
            <a:fld id="{37F149EB-9B2C-4714-9BFD-E4B6D9C6C0F3}" type="datetimeFigureOut">
              <a:rPr lang="en-US" smtClean="0"/>
              <a:t>2/12/19</a:t>
            </a:fld>
            <a:endParaRPr lang="en-US"/>
          </a:p>
        </p:txBody>
      </p:sp>
      <p:sp>
        <p:nvSpPr>
          <p:cNvPr id="5" name="Footer Placeholder 4">
            <a:extLst>
              <a:ext uri="{FF2B5EF4-FFF2-40B4-BE49-F238E27FC236}">
                <a16:creationId xmlns:a16="http://schemas.microsoft.com/office/drawing/2014/main" id="{AACFE658-18D4-41CE-8D9E-C21A0BD203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A8BC26-4BFE-41D1-AC7E-5494171EA3EF}"/>
              </a:ext>
            </a:extLst>
          </p:cNvPr>
          <p:cNvSpPr>
            <a:spLocks noGrp="1"/>
          </p:cNvSpPr>
          <p:nvPr>
            <p:ph type="sldNum" sz="quarter" idx="12"/>
          </p:nvPr>
        </p:nvSpPr>
        <p:spPr/>
        <p:txBody>
          <a:bodyPr/>
          <a:lstStyle/>
          <a:p>
            <a:fld id="{540E1882-EA7B-4C4F-BF8D-9F634451C9D1}" type="slidenum">
              <a:rPr lang="en-US" smtClean="0"/>
              <a:t>‹#›</a:t>
            </a:fld>
            <a:endParaRPr lang="en-US"/>
          </a:p>
        </p:txBody>
      </p:sp>
    </p:spTree>
    <p:extLst>
      <p:ext uri="{BB962C8B-B14F-4D97-AF65-F5344CB8AC3E}">
        <p14:creationId xmlns:p14="http://schemas.microsoft.com/office/powerpoint/2010/main" val="3462808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8DF6-15A8-48D0-8AB9-EF79762D32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6EC3DF-F04E-44F5-8682-991B1785734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F446A0-3442-438C-99BD-C9E4C3CCA3FD}"/>
              </a:ext>
            </a:extLst>
          </p:cNvPr>
          <p:cNvSpPr>
            <a:spLocks noGrp="1"/>
          </p:cNvSpPr>
          <p:nvPr>
            <p:ph type="dt" sz="half" idx="10"/>
          </p:nvPr>
        </p:nvSpPr>
        <p:spPr/>
        <p:txBody>
          <a:bodyPr/>
          <a:lstStyle/>
          <a:p>
            <a:fld id="{37F149EB-9B2C-4714-9BFD-E4B6D9C6C0F3}" type="datetimeFigureOut">
              <a:rPr lang="en-US" smtClean="0"/>
              <a:t>2/12/19</a:t>
            </a:fld>
            <a:endParaRPr lang="en-US"/>
          </a:p>
        </p:txBody>
      </p:sp>
      <p:sp>
        <p:nvSpPr>
          <p:cNvPr id="5" name="Footer Placeholder 4">
            <a:extLst>
              <a:ext uri="{FF2B5EF4-FFF2-40B4-BE49-F238E27FC236}">
                <a16:creationId xmlns:a16="http://schemas.microsoft.com/office/drawing/2014/main" id="{48012DB0-D317-46B3-B3E7-CD06644713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BACAE3-D4C8-4AB5-8740-8D763C1965E1}"/>
              </a:ext>
            </a:extLst>
          </p:cNvPr>
          <p:cNvSpPr>
            <a:spLocks noGrp="1"/>
          </p:cNvSpPr>
          <p:nvPr>
            <p:ph type="sldNum" sz="quarter" idx="12"/>
          </p:nvPr>
        </p:nvSpPr>
        <p:spPr/>
        <p:txBody>
          <a:bodyPr/>
          <a:lstStyle/>
          <a:p>
            <a:fld id="{540E1882-EA7B-4C4F-BF8D-9F634451C9D1}" type="slidenum">
              <a:rPr lang="en-US" smtClean="0"/>
              <a:t>‹#›</a:t>
            </a:fld>
            <a:endParaRPr lang="en-US"/>
          </a:p>
        </p:txBody>
      </p:sp>
    </p:spTree>
    <p:extLst>
      <p:ext uri="{BB962C8B-B14F-4D97-AF65-F5344CB8AC3E}">
        <p14:creationId xmlns:p14="http://schemas.microsoft.com/office/powerpoint/2010/main" val="2673371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1153EE-3AC3-4A82-9ABE-09BC07B7EB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E386EA-523A-4FA9-A556-79EF5860D46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195606-33BD-486C-8845-6EC5ACFF3F41}"/>
              </a:ext>
            </a:extLst>
          </p:cNvPr>
          <p:cNvSpPr>
            <a:spLocks noGrp="1"/>
          </p:cNvSpPr>
          <p:nvPr>
            <p:ph type="dt" sz="half" idx="10"/>
          </p:nvPr>
        </p:nvSpPr>
        <p:spPr/>
        <p:txBody>
          <a:bodyPr/>
          <a:lstStyle/>
          <a:p>
            <a:fld id="{37F149EB-9B2C-4714-9BFD-E4B6D9C6C0F3}" type="datetimeFigureOut">
              <a:rPr lang="en-US" smtClean="0"/>
              <a:t>2/12/19</a:t>
            </a:fld>
            <a:endParaRPr lang="en-US"/>
          </a:p>
        </p:txBody>
      </p:sp>
      <p:sp>
        <p:nvSpPr>
          <p:cNvPr id="5" name="Footer Placeholder 4">
            <a:extLst>
              <a:ext uri="{FF2B5EF4-FFF2-40B4-BE49-F238E27FC236}">
                <a16:creationId xmlns:a16="http://schemas.microsoft.com/office/drawing/2014/main" id="{01C3E80A-3414-46DD-A2FD-7C3A9D77D7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740D1D-5807-4388-9E17-279682BF755C}"/>
              </a:ext>
            </a:extLst>
          </p:cNvPr>
          <p:cNvSpPr>
            <a:spLocks noGrp="1"/>
          </p:cNvSpPr>
          <p:nvPr>
            <p:ph type="sldNum" sz="quarter" idx="12"/>
          </p:nvPr>
        </p:nvSpPr>
        <p:spPr/>
        <p:txBody>
          <a:bodyPr/>
          <a:lstStyle/>
          <a:p>
            <a:fld id="{540E1882-EA7B-4C4F-BF8D-9F634451C9D1}" type="slidenum">
              <a:rPr lang="en-US" smtClean="0"/>
              <a:t>‹#›</a:t>
            </a:fld>
            <a:endParaRPr lang="en-US"/>
          </a:p>
        </p:txBody>
      </p:sp>
    </p:spTree>
    <p:extLst>
      <p:ext uri="{BB962C8B-B14F-4D97-AF65-F5344CB8AC3E}">
        <p14:creationId xmlns:p14="http://schemas.microsoft.com/office/powerpoint/2010/main" val="1208189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C644D-D8C3-4867-9F34-2C12238572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6F24BE-D3B2-4423-B8F7-D946215E662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07E33F-61CD-4118-AB04-46B960C135C0}"/>
              </a:ext>
            </a:extLst>
          </p:cNvPr>
          <p:cNvSpPr>
            <a:spLocks noGrp="1"/>
          </p:cNvSpPr>
          <p:nvPr>
            <p:ph type="dt" sz="half" idx="10"/>
          </p:nvPr>
        </p:nvSpPr>
        <p:spPr/>
        <p:txBody>
          <a:bodyPr/>
          <a:lstStyle/>
          <a:p>
            <a:fld id="{37F149EB-9B2C-4714-9BFD-E4B6D9C6C0F3}" type="datetimeFigureOut">
              <a:rPr lang="en-US" smtClean="0"/>
              <a:t>2/12/19</a:t>
            </a:fld>
            <a:endParaRPr lang="en-US"/>
          </a:p>
        </p:txBody>
      </p:sp>
      <p:sp>
        <p:nvSpPr>
          <p:cNvPr id="5" name="Footer Placeholder 4">
            <a:extLst>
              <a:ext uri="{FF2B5EF4-FFF2-40B4-BE49-F238E27FC236}">
                <a16:creationId xmlns:a16="http://schemas.microsoft.com/office/drawing/2014/main" id="{0475B6EE-F292-4BA3-B522-60E8A6604B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AF482D-196F-4594-95C3-7ED19C78A090}"/>
              </a:ext>
            </a:extLst>
          </p:cNvPr>
          <p:cNvSpPr>
            <a:spLocks noGrp="1"/>
          </p:cNvSpPr>
          <p:nvPr>
            <p:ph type="sldNum" sz="quarter" idx="12"/>
          </p:nvPr>
        </p:nvSpPr>
        <p:spPr/>
        <p:txBody>
          <a:bodyPr/>
          <a:lstStyle/>
          <a:p>
            <a:fld id="{540E1882-EA7B-4C4F-BF8D-9F634451C9D1}" type="slidenum">
              <a:rPr lang="en-US" smtClean="0"/>
              <a:t>‹#›</a:t>
            </a:fld>
            <a:endParaRPr lang="en-US"/>
          </a:p>
        </p:txBody>
      </p:sp>
    </p:spTree>
    <p:extLst>
      <p:ext uri="{BB962C8B-B14F-4D97-AF65-F5344CB8AC3E}">
        <p14:creationId xmlns:p14="http://schemas.microsoft.com/office/powerpoint/2010/main" val="340839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D06F9-EACF-4950-B1E4-39CAD52B40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D521B7-59A9-474F-B2DD-F14BCA41B9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B35D8DD-CD5E-4815-82A9-21272CB9CC12}"/>
              </a:ext>
            </a:extLst>
          </p:cNvPr>
          <p:cNvSpPr>
            <a:spLocks noGrp="1"/>
          </p:cNvSpPr>
          <p:nvPr>
            <p:ph type="dt" sz="half" idx="10"/>
          </p:nvPr>
        </p:nvSpPr>
        <p:spPr/>
        <p:txBody>
          <a:bodyPr/>
          <a:lstStyle/>
          <a:p>
            <a:fld id="{37F149EB-9B2C-4714-9BFD-E4B6D9C6C0F3}" type="datetimeFigureOut">
              <a:rPr lang="en-US" smtClean="0"/>
              <a:t>2/12/19</a:t>
            </a:fld>
            <a:endParaRPr lang="en-US"/>
          </a:p>
        </p:txBody>
      </p:sp>
      <p:sp>
        <p:nvSpPr>
          <p:cNvPr id="5" name="Footer Placeholder 4">
            <a:extLst>
              <a:ext uri="{FF2B5EF4-FFF2-40B4-BE49-F238E27FC236}">
                <a16:creationId xmlns:a16="http://schemas.microsoft.com/office/drawing/2014/main" id="{87E76CD5-9D6F-4F10-8585-3D34819C60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442585-1A4C-4C3A-89CC-B71E7E752158}"/>
              </a:ext>
            </a:extLst>
          </p:cNvPr>
          <p:cNvSpPr>
            <a:spLocks noGrp="1"/>
          </p:cNvSpPr>
          <p:nvPr>
            <p:ph type="sldNum" sz="quarter" idx="12"/>
          </p:nvPr>
        </p:nvSpPr>
        <p:spPr/>
        <p:txBody>
          <a:bodyPr/>
          <a:lstStyle/>
          <a:p>
            <a:fld id="{540E1882-EA7B-4C4F-BF8D-9F634451C9D1}" type="slidenum">
              <a:rPr lang="en-US" smtClean="0"/>
              <a:t>‹#›</a:t>
            </a:fld>
            <a:endParaRPr lang="en-US"/>
          </a:p>
        </p:txBody>
      </p:sp>
    </p:spTree>
    <p:extLst>
      <p:ext uri="{BB962C8B-B14F-4D97-AF65-F5344CB8AC3E}">
        <p14:creationId xmlns:p14="http://schemas.microsoft.com/office/powerpoint/2010/main" val="3280023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9F3CC-B7DD-48E2-BA08-A3BAFCFA25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A92814-751A-4F5A-81B8-6790EA2C236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9BF041-C111-455C-97D2-A9977DA910B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E50F5F-9DAC-4695-BEA2-798CD654902F}"/>
              </a:ext>
            </a:extLst>
          </p:cNvPr>
          <p:cNvSpPr>
            <a:spLocks noGrp="1"/>
          </p:cNvSpPr>
          <p:nvPr>
            <p:ph type="dt" sz="half" idx="10"/>
          </p:nvPr>
        </p:nvSpPr>
        <p:spPr/>
        <p:txBody>
          <a:bodyPr/>
          <a:lstStyle/>
          <a:p>
            <a:fld id="{37F149EB-9B2C-4714-9BFD-E4B6D9C6C0F3}" type="datetimeFigureOut">
              <a:rPr lang="en-US" smtClean="0"/>
              <a:t>2/12/19</a:t>
            </a:fld>
            <a:endParaRPr lang="en-US"/>
          </a:p>
        </p:txBody>
      </p:sp>
      <p:sp>
        <p:nvSpPr>
          <p:cNvPr id="6" name="Footer Placeholder 5">
            <a:extLst>
              <a:ext uri="{FF2B5EF4-FFF2-40B4-BE49-F238E27FC236}">
                <a16:creationId xmlns:a16="http://schemas.microsoft.com/office/drawing/2014/main" id="{9B9E34C9-7F44-409A-941B-1CDB34284F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8E90F7-A165-4EFD-961D-008D5A7F4142}"/>
              </a:ext>
            </a:extLst>
          </p:cNvPr>
          <p:cNvSpPr>
            <a:spLocks noGrp="1"/>
          </p:cNvSpPr>
          <p:nvPr>
            <p:ph type="sldNum" sz="quarter" idx="12"/>
          </p:nvPr>
        </p:nvSpPr>
        <p:spPr/>
        <p:txBody>
          <a:bodyPr/>
          <a:lstStyle/>
          <a:p>
            <a:fld id="{540E1882-EA7B-4C4F-BF8D-9F634451C9D1}" type="slidenum">
              <a:rPr lang="en-US" smtClean="0"/>
              <a:t>‹#›</a:t>
            </a:fld>
            <a:endParaRPr lang="en-US"/>
          </a:p>
        </p:txBody>
      </p:sp>
    </p:spTree>
    <p:extLst>
      <p:ext uri="{BB962C8B-B14F-4D97-AF65-F5344CB8AC3E}">
        <p14:creationId xmlns:p14="http://schemas.microsoft.com/office/powerpoint/2010/main" val="431985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40A38-2FC4-47E3-8848-181F6CBED2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371348-F0A0-4C28-A483-E7D7D4C5FB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4646BBE-6D5E-4595-8BEC-E4546105F50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D18D089-D6E5-43F1-815F-3C90E3B2D1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CDEAC9-0E17-4300-8AB8-2F163DAAC49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534ADC-1DE2-4830-B0D3-2334122158B2}"/>
              </a:ext>
            </a:extLst>
          </p:cNvPr>
          <p:cNvSpPr>
            <a:spLocks noGrp="1"/>
          </p:cNvSpPr>
          <p:nvPr>
            <p:ph type="dt" sz="half" idx="10"/>
          </p:nvPr>
        </p:nvSpPr>
        <p:spPr/>
        <p:txBody>
          <a:bodyPr/>
          <a:lstStyle/>
          <a:p>
            <a:fld id="{37F149EB-9B2C-4714-9BFD-E4B6D9C6C0F3}" type="datetimeFigureOut">
              <a:rPr lang="en-US" smtClean="0"/>
              <a:t>2/12/19</a:t>
            </a:fld>
            <a:endParaRPr lang="en-US"/>
          </a:p>
        </p:txBody>
      </p:sp>
      <p:sp>
        <p:nvSpPr>
          <p:cNvPr id="8" name="Footer Placeholder 7">
            <a:extLst>
              <a:ext uri="{FF2B5EF4-FFF2-40B4-BE49-F238E27FC236}">
                <a16:creationId xmlns:a16="http://schemas.microsoft.com/office/drawing/2014/main" id="{EE506409-8D39-48ED-BC18-35F92BE56E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BD91DA-E707-4C84-B496-ACC46FE62FDD}"/>
              </a:ext>
            </a:extLst>
          </p:cNvPr>
          <p:cNvSpPr>
            <a:spLocks noGrp="1"/>
          </p:cNvSpPr>
          <p:nvPr>
            <p:ph type="sldNum" sz="quarter" idx="12"/>
          </p:nvPr>
        </p:nvSpPr>
        <p:spPr/>
        <p:txBody>
          <a:bodyPr/>
          <a:lstStyle/>
          <a:p>
            <a:fld id="{540E1882-EA7B-4C4F-BF8D-9F634451C9D1}" type="slidenum">
              <a:rPr lang="en-US" smtClean="0"/>
              <a:t>‹#›</a:t>
            </a:fld>
            <a:endParaRPr lang="en-US"/>
          </a:p>
        </p:txBody>
      </p:sp>
    </p:spTree>
    <p:extLst>
      <p:ext uri="{BB962C8B-B14F-4D97-AF65-F5344CB8AC3E}">
        <p14:creationId xmlns:p14="http://schemas.microsoft.com/office/powerpoint/2010/main" val="394569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5DD8A-0D54-4B95-92A4-C0619FECB2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DB237A-B0CC-48BE-8DC4-784ACFA25749}"/>
              </a:ext>
            </a:extLst>
          </p:cNvPr>
          <p:cNvSpPr>
            <a:spLocks noGrp="1"/>
          </p:cNvSpPr>
          <p:nvPr>
            <p:ph type="dt" sz="half" idx="10"/>
          </p:nvPr>
        </p:nvSpPr>
        <p:spPr/>
        <p:txBody>
          <a:bodyPr/>
          <a:lstStyle/>
          <a:p>
            <a:fld id="{37F149EB-9B2C-4714-9BFD-E4B6D9C6C0F3}" type="datetimeFigureOut">
              <a:rPr lang="en-US" smtClean="0"/>
              <a:t>2/12/19</a:t>
            </a:fld>
            <a:endParaRPr lang="en-US"/>
          </a:p>
        </p:txBody>
      </p:sp>
      <p:sp>
        <p:nvSpPr>
          <p:cNvPr id="4" name="Footer Placeholder 3">
            <a:extLst>
              <a:ext uri="{FF2B5EF4-FFF2-40B4-BE49-F238E27FC236}">
                <a16:creationId xmlns:a16="http://schemas.microsoft.com/office/drawing/2014/main" id="{F3386376-DDF0-4712-A0A4-05394ADF5E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EE5D2FE-4F51-4B45-8DFB-4DC94FADC6E5}"/>
              </a:ext>
            </a:extLst>
          </p:cNvPr>
          <p:cNvSpPr>
            <a:spLocks noGrp="1"/>
          </p:cNvSpPr>
          <p:nvPr>
            <p:ph type="sldNum" sz="quarter" idx="12"/>
          </p:nvPr>
        </p:nvSpPr>
        <p:spPr/>
        <p:txBody>
          <a:bodyPr/>
          <a:lstStyle/>
          <a:p>
            <a:fld id="{540E1882-EA7B-4C4F-BF8D-9F634451C9D1}" type="slidenum">
              <a:rPr lang="en-US" smtClean="0"/>
              <a:t>‹#›</a:t>
            </a:fld>
            <a:endParaRPr lang="en-US"/>
          </a:p>
        </p:txBody>
      </p:sp>
    </p:spTree>
    <p:extLst>
      <p:ext uri="{BB962C8B-B14F-4D97-AF65-F5344CB8AC3E}">
        <p14:creationId xmlns:p14="http://schemas.microsoft.com/office/powerpoint/2010/main" val="2563971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F5418C-F158-4C91-A25D-00ED0AE27356}"/>
              </a:ext>
            </a:extLst>
          </p:cNvPr>
          <p:cNvSpPr>
            <a:spLocks noGrp="1"/>
          </p:cNvSpPr>
          <p:nvPr>
            <p:ph type="dt" sz="half" idx="10"/>
          </p:nvPr>
        </p:nvSpPr>
        <p:spPr/>
        <p:txBody>
          <a:bodyPr/>
          <a:lstStyle/>
          <a:p>
            <a:fld id="{37F149EB-9B2C-4714-9BFD-E4B6D9C6C0F3}" type="datetimeFigureOut">
              <a:rPr lang="en-US" smtClean="0"/>
              <a:t>2/12/19</a:t>
            </a:fld>
            <a:endParaRPr lang="en-US"/>
          </a:p>
        </p:txBody>
      </p:sp>
      <p:sp>
        <p:nvSpPr>
          <p:cNvPr id="3" name="Footer Placeholder 2">
            <a:extLst>
              <a:ext uri="{FF2B5EF4-FFF2-40B4-BE49-F238E27FC236}">
                <a16:creationId xmlns:a16="http://schemas.microsoft.com/office/drawing/2014/main" id="{9E345E9A-EDF6-44B5-AC7F-101B68E485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4ED26E-D875-4303-8E86-B498BB0B8130}"/>
              </a:ext>
            </a:extLst>
          </p:cNvPr>
          <p:cNvSpPr>
            <a:spLocks noGrp="1"/>
          </p:cNvSpPr>
          <p:nvPr>
            <p:ph type="sldNum" sz="quarter" idx="12"/>
          </p:nvPr>
        </p:nvSpPr>
        <p:spPr/>
        <p:txBody>
          <a:bodyPr/>
          <a:lstStyle/>
          <a:p>
            <a:fld id="{540E1882-EA7B-4C4F-BF8D-9F634451C9D1}" type="slidenum">
              <a:rPr lang="en-US" smtClean="0"/>
              <a:t>‹#›</a:t>
            </a:fld>
            <a:endParaRPr lang="en-US"/>
          </a:p>
        </p:txBody>
      </p:sp>
    </p:spTree>
    <p:extLst>
      <p:ext uri="{BB962C8B-B14F-4D97-AF65-F5344CB8AC3E}">
        <p14:creationId xmlns:p14="http://schemas.microsoft.com/office/powerpoint/2010/main" val="4053657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F5B43-9509-413D-9829-4C7A3CD17B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019A99-9782-4398-B1AE-D270CFDD93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E7AE30-374F-463D-96FC-292F6C714E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D126E4-42C3-405D-B9D4-F38484D7DC4C}"/>
              </a:ext>
            </a:extLst>
          </p:cNvPr>
          <p:cNvSpPr>
            <a:spLocks noGrp="1"/>
          </p:cNvSpPr>
          <p:nvPr>
            <p:ph type="dt" sz="half" idx="10"/>
          </p:nvPr>
        </p:nvSpPr>
        <p:spPr/>
        <p:txBody>
          <a:bodyPr/>
          <a:lstStyle/>
          <a:p>
            <a:fld id="{37F149EB-9B2C-4714-9BFD-E4B6D9C6C0F3}" type="datetimeFigureOut">
              <a:rPr lang="en-US" smtClean="0"/>
              <a:t>2/12/19</a:t>
            </a:fld>
            <a:endParaRPr lang="en-US"/>
          </a:p>
        </p:txBody>
      </p:sp>
      <p:sp>
        <p:nvSpPr>
          <p:cNvPr id="6" name="Footer Placeholder 5">
            <a:extLst>
              <a:ext uri="{FF2B5EF4-FFF2-40B4-BE49-F238E27FC236}">
                <a16:creationId xmlns:a16="http://schemas.microsoft.com/office/drawing/2014/main" id="{2F650133-5846-411B-B65D-4798884B3C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637457-E648-423F-93DC-ACB83ABB2D60}"/>
              </a:ext>
            </a:extLst>
          </p:cNvPr>
          <p:cNvSpPr>
            <a:spLocks noGrp="1"/>
          </p:cNvSpPr>
          <p:nvPr>
            <p:ph type="sldNum" sz="quarter" idx="12"/>
          </p:nvPr>
        </p:nvSpPr>
        <p:spPr/>
        <p:txBody>
          <a:bodyPr/>
          <a:lstStyle/>
          <a:p>
            <a:fld id="{540E1882-EA7B-4C4F-BF8D-9F634451C9D1}" type="slidenum">
              <a:rPr lang="en-US" smtClean="0"/>
              <a:t>‹#›</a:t>
            </a:fld>
            <a:endParaRPr lang="en-US"/>
          </a:p>
        </p:txBody>
      </p:sp>
    </p:spTree>
    <p:extLst>
      <p:ext uri="{BB962C8B-B14F-4D97-AF65-F5344CB8AC3E}">
        <p14:creationId xmlns:p14="http://schemas.microsoft.com/office/powerpoint/2010/main" val="3053330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EA0E5-9737-4ABC-B75C-920F980C3B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6B6944-8B45-4B4E-B2B6-F78CD980B0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A1BF2-912B-4F5F-919D-A904C6EAF3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E8F7FF-FCCF-47D2-95B6-EFDE7F80ECB2}"/>
              </a:ext>
            </a:extLst>
          </p:cNvPr>
          <p:cNvSpPr>
            <a:spLocks noGrp="1"/>
          </p:cNvSpPr>
          <p:nvPr>
            <p:ph type="dt" sz="half" idx="10"/>
          </p:nvPr>
        </p:nvSpPr>
        <p:spPr/>
        <p:txBody>
          <a:bodyPr/>
          <a:lstStyle/>
          <a:p>
            <a:fld id="{37F149EB-9B2C-4714-9BFD-E4B6D9C6C0F3}" type="datetimeFigureOut">
              <a:rPr lang="en-US" smtClean="0"/>
              <a:t>2/12/19</a:t>
            </a:fld>
            <a:endParaRPr lang="en-US"/>
          </a:p>
        </p:txBody>
      </p:sp>
      <p:sp>
        <p:nvSpPr>
          <p:cNvPr id="6" name="Footer Placeholder 5">
            <a:extLst>
              <a:ext uri="{FF2B5EF4-FFF2-40B4-BE49-F238E27FC236}">
                <a16:creationId xmlns:a16="http://schemas.microsoft.com/office/drawing/2014/main" id="{5635389F-4EAA-4302-83B4-481C9B01BE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1AADD7-23AB-4C04-B5F3-140A62E3BA3D}"/>
              </a:ext>
            </a:extLst>
          </p:cNvPr>
          <p:cNvSpPr>
            <a:spLocks noGrp="1"/>
          </p:cNvSpPr>
          <p:nvPr>
            <p:ph type="sldNum" sz="quarter" idx="12"/>
          </p:nvPr>
        </p:nvSpPr>
        <p:spPr/>
        <p:txBody>
          <a:bodyPr/>
          <a:lstStyle/>
          <a:p>
            <a:fld id="{540E1882-EA7B-4C4F-BF8D-9F634451C9D1}" type="slidenum">
              <a:rPr lang="en-US" smtClean="0"/>
              <a:t>‹#›</a:t>
            </a:fld>
            <a:endParaRPr lang="en-US"/>
          </a:p>
        </p:txBody>
      </p:sp>
    </p:spTree>
    <p:extLst>
      <p:ext uri="{BB962C8B-B14F-4D97-AF65-F5344CB8AC3E}">
        <p14:creationId xmlns:p14="http://schemas.microsoft.com/office/powerpoint/2010/main" val="1822964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91B66D-FC18-4BE0-88D0-DFBAED3BE4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B08449-ED24-4E6E-81C0-F4C218DA93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BBA6D2-CB18-4F66-AA71-DDD7366B35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49EB-9B2C-4714-9BFD-E4B6D9C6C0F3}" type="datetimeFigureOut">
              <a:rPr lang="en-US" smtClean="0"/>
              <a:t>2/12/19</a:t>
            </a:fld>
            <a:endParaRPr lang="en-US"/>
          </a:p>
        </p:txBody>
      </p:sp>
      <p:sp>
        <p:nvSpPr>
          <p:cNvPr id="5" name="Footer Placeholder 4">
            <a:extLst>
              <a:ext uri="{FF2B5EF4-FFF2-40B4-BE49-F238E27FC236}">
                <a16:creationId xmlns:a16="http://schemas.microsoft.com/office/drawing/2014/main" id="{E9FBF6E8-617C-4357-B2E5-936BA61F7C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FF8CBD-7234-4200-ACDF-CD1E472CAB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0E1882-EA7B-4C4F-BF8D-9F634451C9D1}" type="slidenum">
              <a:rPr lang="en-US" smtClean="0"/>
              <a:t>‹#›</a:t>
            </a:fld>
            <a:endParaRPr lang="en-US"/>
          </a:p>
        </p:txBody>
      </p:sp>
    </p:spTree>
    <p:extLst>
      <p:ext uri="{BB962C8B-B14F-4D97-AF65-F5344CB8AC3E}">
        <p14:creationId xmlns:p14="http://schemas.microsoft.com/office/powerpoint/2010/main" val="1101085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79FE9-BC09-47D3-AF26-666BE93E621B}"/>
              </a:ext>
            </a:extLst>
          </p:cNvPr>
          <p:cNvSpPr>
            <a:spLocks noGrp="1"/>
          </p:cNvSpPr>
          <p:nvPr>
            <p:ph type="ctrTitle"/>
          </p:nvPr>
        </p:nvSpPr>
        <p:spPr>
          <a:xfrm>
            <a:off x="1524000" y="3091542"/>
            <a:ext cx="9144000" cy="1498283"/>
          </a:xfrm>
        </p:spPr>
        <p:txBody>
          <a:bodyPr>
            <a:normAutofit fontScale="90000"/>
          </a:bodyPr>
          <a:lstStyle/>
          <a:p>
            <a:br>
              <a:rPr lang="en-US" b="0" dirty="0">
                <a:effectLst/>
              </a:rPr>
            </a:br>
            <a:br>
              <a:rPr lang="en-US" b="0" dirty="0">
                <a:effectLst/>
              </a:rPr>
            </a:br>
            <a:br>
              <a:rPr lang="en-US" b="0" dirty="0">
                <a:effectLst/>
              </a:rPr>
            </a:br>
            <a:r>
              <a:rPr lang="en-US" b="1" dirty="0"/>
              <a:t>Conversations with UFF-UNF</a:t>
            </a:r>
            <a:br>
              <a:rPr lang="en-US" b="0" dirty="0">
                <a:effectLst/>
              </a:rPr>
            </a:br>
            <a:r>
              <a:rPr lang="en-US" sz="4400" dirty="0"/>
              <a:t>2017-2020 CBA: How Does It Affect You?</a:t>
            </a:r>
            <a:br>
              <a:rPr lang="en-US" sz="4400" b="0" dirty="0">
                <a:effectLst/>
              </a:rPr>
            </a:br>
            <a:r>
              <a:rPr lang="en-US" sz="4000" i="1" dirty="0">
                <a:solidFill>
                  <a:srgbClr val="FF0000"/>
                </a:solidFill>
              </a:rPr>
              <a:t>Financial Impacts of the New Contract </a:t>
            </a:r>
            <a:br>
              <a:rPr lang="en-US" sz="4400" b="0" dirty="0">
                <a:effectLst/>
              </a:rPr>
            </a:br>
            <a:endParaRPr lang="en-US" dirty="0"/>
          </a:p>
        </p:txBody>
      </p:sp>
      <p:sp>
        <p:nvSpPr>
          <p:cNvPr id="3" name="Subtitle 2">
            <a:extLst>
              <a:ext uri="{FF2B5EF4-FFF2-40B4-BE49-F238E27FC236}">
                <a16:creationId xmlns:a16="http://schemas.microsoft.com/office/drawing/2014/main" id="{3F10A421-7A3D-4C61-98A4-A616519089F1}"/>
              </a:ext>
            </a:extLst>
          </p:cNvPr>
          <p:cNvSpPr>
            <a:spLocks noGrp="1"/>
          </p:cNvSpPr>
          <p:nvPr>
            <p:ph type="subTitle" idx="1"/>
          </p:nvPr>
        </p:nvSpPr>
        <p:spPr>
          <a:xfrm>
            <a:off x="1524000" y="4484914"/>
            <a:ext cx="9144000" cy="1584960"/>
          </a:xfrm>
        </p:spPr>
        <p:txBody>
          <a:bodyPr/>
          <a:lstStyle/>
          <a:p>
            <a:br>
              <a:rPr lang="en-US" b="0" dirty="0">
                <a:effectLst/>
              </a:rPr>
            </a:br>
            <a:endParaRPr lang="en-US" dirty="0"/>
          </a:p>
        </p:txBody>
      </p:sp>
    </p:spTree>
    <p:extLst>
      <p:ext uri="{BB962C8B-B14F-4D97-AF65-F5344CB8AC3E}">
        <p14:creationId xmlns:p14="http://schemas.microsoft.com/office/powerpoint/2010/main" val="347139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BEF3C-9CDB-477E-8D1A-A5BADDC189D6}"/>
              </a:ext>
            </a:extLst>
          </p:cNvPr>
          <p:cNvSpPr>
            <a:spLocks noGrp="1"/>
          </p:cNvSpPr>
          <p:nvPr>
            <p:ph type="title"/>
          </p:nvPr>
        </p:nvSpPr>
        <p:spPr/>
        <p:txBody>
          <a:bodyPr/>
          <a:lstStyle/>
          <a:p>
            <a:r>
              <a:rPr lang="en-US" dirty="0"/>
              <a:t>Article 18. Performance Evaluations and Evaluation File</a:t>
            </a:r>
          </a:p>
        </p:txBody>
      </p:sp>
      <p:sp>
        <p:nvSpPr>
          <p:cNvPr id="3" name="Content Placeholder 2">
            <a:extLst>
              <a:ext uri="{FF2B5EF4-FFF2-40B4-BE49-F238E27FC236}">
                <a16:creationId xmlns:a16="http://schemas.microsoft.com/office/drawing/2014/main" id="{09DC5BD3-3A81-44D0-BB85-6F411EAB1EC5}"/>
              </a:ext>
            </a:extLst>
          </p:cNvPr>
          <p:cNvSpPr>
            <a:spLocks noGrp="1"/>
          </p:cNvSpPr>
          <p:nvPr>
            <p:ph idx="1"/>
          </p:nvPr>
        </p:nvSpPr>
        <p:spPr/>
        <p:txBody>
          <a:bodyPr>
            <a:normAutofit fontScale="77500" lnSpcReduction="20000"/>
          </a:bodyPr>
          <a:lstStyle/>
          <a:p>
            <a:r>
              <a:rPr lang="en-US" b="1" dirty="0"/>
              <a:t>Accepted</a:t>
            </a:r>
            <a:r>
              <a:rPr lang="en-US" dirty="0"/>
              <a:t>: UFF-UNF proposal that a department/unit supervisor should take into consideration all available information when completing evaluations; </a:t>
            </a:r>
          </a:p>
          <a:p>
            <a:r>
              <a:rPr lang="en-US" b="1" dirty="0"/>
              <a:t>Accepted</a:t>
            </a:r>
            <a:r>
              <a:rPr lang="en-US" dirty="0"/>
              <a:t>: UFF-UNF proposal for more inclusive language stating that the university values community-based teaching, research, and service that demonstrates a deep engagement with local, regional, national, and/or global communities and that, if requested, such performance should be considered as part of the evaluation;</a:t>
            </a:r>
          </a:p>
          <a:p>
            <a:r>
              <a:rPr lang="en-US" b="1" dirty="0"/>
              <a:t>Accepted</a:t>
            </a:r>
            <a:r>
              <a:rPr lang="en-US" dirty="0"/>
              <a:t>: UFF-UNF proposal that faculty may amend their rebuttal statement following receipt of a finalized copy of their evaluation.</a:t>
            </a:r>
          </a:p>
          <a:p>
            <a:r>
              <a:rPr lang="en-US" b="1" dirty="0"/>
              <a:t>Defended</a:t>
            </a:r>
            <a:r>
              <a:rPr lang="en-US" dirty="0"/>
              <a:t>: Against BOT proposals that the chair/supervisor of each department (versus the department) shall be responsible for specifying the required format and minimum content of the annual evaluation form. </a:t>
            </a:r>
          </a:p>
          <a:p>
            <a:r>
              <a:rPr lang="en-US" b="1" dirty="0"/>
              <a:t>Defended</a:t>
            </a:r>
            <a:r>
              <a:rPr lang="en-US" dirty="0"/>
              <a:t>: Against BOT proposal allowing for termination of a faculty member (without consultation of other faculty) after the faculty member's "failure to demonstrate satisfactory implementation of the approved performance improvement plan in the next annual evaluation." </a:t>
            </a:r>
          </a:p>
        </p:txBody>
      </p:sp>
    </p:spTree>
    <p:extLst>
      <p:ext uri="{BB962C8B-B14F-4D97-AF65-F5344CB8AC3E}">
        <p14:creationId xmlns:p14="http://schemas.microsoft.com/office/powerpoint/2010/main" val="4196107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5F6F3-FB07-4012-947D-1727A84A5B7B}"/>
              </a:ext>
            </a:extLst>
          </p:cNvPr>
          <p:cNvSpPr>
            <a:spLocks noGrp="1"/>
          </p:cNvSpPr>
          <p:nvPr>
            <p:ph type="title"/>
          </p:nvPr>
        </p:nvSpPr>
        <p:spPr/>
        <p:txBody>
          <a:bodyPr/>
          <a:lstStyle/>
          <a:p>
            <a:r>
              <a:rPr lang="en-US" dirty="0"/>
              <a:t>Article 19. Tenure</a:t>
            </a:r>
          </a:p>
        </p:txBody>
      </p:sp>
      <p:sp>
        <p:nvSpPr>
          <p:cNvPr id="3" name="Content Placeholder 2">
            <a:extLst>
              <a:ext uri="{FF2B5EF4-FFF2-40B4-BE49-F238E27FC236}">
                <a16:creationId xmlns:a16="http://schemas.microsoft.com/office/drawing/2014/main" id="{4585DB1B-9BBA-40DE-94B8-96D5DC5F7B39}"/>
              </a:ext>
            </a:extLst>
          </p:cNvPr>
          <p:cNvSpPr>
            <a:spLocks noGrp="1"/>
          </p:cNvSpPr>
          <p:nvPr>
            <p:ph idx="1"/>
          </p:nvPr>
        </p:nvSpPr>
        <p:spPr/>
        <p:txBody>
          <a:bodyPr>
            <a:normAutofit fontScale="92500" lnSpcReduction="20000"/>
          </a:bodyPr>
          <a:lstStyle/>
          <a:p>
            <a:r>
              <a:rPr lang="en-US" b="1" dirty="0"/>
              <a:t>Accepted</a:t>
            </a:r>
            <a:r>
              <a:rPr lang="en-US" dirty="0"/>
              <a:t>: UFF-UNF proposal to broaden Carnegie language on community-based teaching, service, and research to include "local, regional, national, and/or global communities.“</a:t>
            </a:r>
          </a:p>
          <a:p>
            <a:r>
              <a:rPr lang="en-US" b="1" dirty="0"/>
              <a:t>Accepted</a:t>
            </a:r>
            <a:r>
              <a:rPr lang="en-US" dirty="0"/>
              <a:t>: UFF-UNF proposal to include letters of support from community partners who can attest to the faculty member's engagement and impact on local, regional, national and/or global communities.</a:t>
            </a:r>
          </a:p>
          <a:p>
            <a:r>
              <a:rPr lang="en-US" b="1" dirty="0"/>
              <a:t>Accepted</a:t>
            </a:r>
            <a:r>
              <a:rPr lang="en-US" dirty="0"/>
              <a:t>: UFF-UNF proposal to include ALL tenured faculty members (vs. a sub-committee). </a:t>
            </a:r>
          </a:p>
          <a:p>
            <a:r>
              <a:rPr lang="en-US" b="1" dirty="0"/>
              <a:t>Accepted</a:t>
            </a:r>
            <a:r>
              <a:rPr lang="en-US" dirty="0"/>
              <a:t>: UFF-UNF proposal to fill committee vacancies only from within closely related disciplines.</a:t>
            </a:r>
          </a:p>
          <a:p>
            <a:r>
              <a:rPr lang="en-US" b="1" dirty="0"/>
              <a:t>Accepted</a:t>
            </a:r>
            <a:r>
              <a:rPr lang="en-US" dirty="0"/>
              <a:t>: UFF-UNF proposal that the University explicitly values both basic and applied scholarship as a criteria for tenure.</a:t>
            </a:r>
          </a:p>
        </p:txBody>
      </p:sp>
    </p:spTree>
    <p:extLst>
      <p:ext uri="{BB962C8B-B14F-4D97-AF65-F5344CB8AC3E}">
        <p14:creationId xmlns:p14="http://schemas.microsoft.com/office/powerpoint/2010/main" val="741941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4695D-8131-4078-9641-E017F144D172}"/>
              </a:ext>
            </a:extLst>
          </p:cNvPr>
          <p:cNvSpPr>
            <a:spLocks noGrp="1"/>
          </p:cNvSpPr>
          <p:nvPr>
            <p:ph type="title"/>
          </p:nvPr>
        </p:nvSpPr>
        <p:spPr/>
        <p:txBody>
          <a:bodyPr/>
          <a:lstStyle/>
          <a:p>
            <a:r>
              <a:rPr lang="en-US" dirty="0"/>
              <a:t>Article 20. Promotions for Tenure and Tenure Earning Faculty</a:t>
            </a:r>
          </a:p>
        </p:txBody>
      </p:sp>
      <p:sp>
        <p:nvSpPr>
          <p:cNvPr id="3" name="Content Placeholder 2">
            <a:extLst>
              <a:ext uri="{FF2B5EF4-FFF2-40B4-BE49-F238E27FC236}">
                <a16:creationId xmlns:a16="http://schemas.microsoft.com/office/drawing/2014/main" id="{E9866F94-CE52-4728-A080-41BB2A5A93F4}"/>
              </a:ext>
            </a:extLst>
          </p:cNvPr>
          <p:cNvSpPr>
            <a:spLocks noGrp="1"/>
          </p:cNvSpPr>
          <p:nvPr>
            <p:ph idx="1"/>
          </p:nvPr>
        </p:nvSpPr>
        <p:spPr/>
        <p:txBody>
          <a:bodyPr/>
          <a:lstStyle/>
          <a:p>
            <a:r>
              <a:rPr lang="en-US" b="1" dirty="0"/>
              <a:t>Accepted</a:t>
            </a:r>
            <a:r>
              <a:rPr lang="en-US" dirty="0"/>
              <a:t>: UFF-UNF proposal to broaden Carnegie language on community-based teaching, service, and research to include "local, regional, national, and/or global communities.“</a:t>
            </a:r>
          </a:p>
          <a:p>
            <a:pPr marL="0" indent="0">
              <a:buNone/>
            </a:pPr>
            <a:endParaRPr lang="en-US" dirty="0"/>
          </a:p>
        </p:txBody>
      </p:sp>
    </p:spTree>
    <p:extLst>
      <p:ext uri="{BB962C8B-B14F-4D97-AF65-F5344CB8AC3E}">
        <p14:creationId xmlns:p14="http://schemas.microsoft.com/office/powerpoint/2010/main" val="1053347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17A86-B06A-4BBF-B55F-832B5172738D}"/>
              </a:ext>
            </a:extLst>
          </p:cNvPr>
          <p:cNvSpPr>
            <a:spLocks noGrp="1"/>
          </p:cNvSpPr>
          <p:nvPr>
            <p:ph type="title"/>
          </p:nvPr>
        </p:nvSpPr>
        <p:spPr/>
        <p:txBody>
          <a:bodyPr/>
          <a:lstStyle/>
          <a:p>
            <a:r>
              <a:rPr lang="en-US" dirty="0"/>
              <a:t>Article # [new]</a:t>
            </a:r>
          </a:p>
        </p:txBody>
      </p:sp>
      <p:sp>
        <p:nvSpPr>
          <p:cNvPr id="3" name="Content Placeholder 2">
            <a:extLst>
              <a:ext uri="{FF2B5EF4-FFF2-40B4-BE49-F238E27FC236}">
                <a16:creationId xmlns:a16="http://schemas.microsoft.com/office/drawing/2014/main" id="{FB086D53-F37B-414E-93A2-63567DDBEFF4}"/>
              </a:ext>
            </a:extLst>
          </p:cNvPr>
          <p:cNvSpPr>
            <a:spLocks noGrp="1"/>
          </p:cNvSpPr>
          <p:nvPr>
            <p:ph idx="1"/>
          </p:nvPr>
        </p:nvSpPr>
        <p:spPr/>
        <p:txBody>
          <a:bodyPr/>
          <a:lstStyle/>
          <a:p>
            <a:r>
              <a:rPr lang="en-US" b="1" dirty="0"/>
              <a:t>Accepted</a:t>
            </a:r>
            <a:r>
              <a:rPr lang="en-US" dirty="0"/>
              <a:t>: Article H deleted and replaced with evaluations article for librarians.</a:t>
            </a:r>
          </a:p>
        </p:txBody>
      </p:sp>
    </p:spTree>
    <p:extLst>
      <p:ext uri="{BB962C8B-B14F-4D97-AF65-F5344CB8AC3E}">
        <p14:creationId xmlns:p14="http://schemas.microsoft.com/office/powerpoint/2010/main" val="2063568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DD470-98E0-4A82-84D8-F766CDC40DDA}"/>
              </a:ext>
            </a:extLst>
          </p:cNvPr>
          <p:cNvSpPr>
            <a:spLocks noGrp="1"/>
          </p:cNvSpPr>
          <p:nvPr>
            <p:ph type="title"/>
          </p:nvPr>
        </p:nvSpPr>
        <p:spPr/>
        <p:txBody>
          <a:bodyPr/>
          <a:lstStyle/>
          <a:p>
            <a:r>
              <a:rPr lang="en-US" dirty="0"/>
              <a:t>Article 21. Promotions for Library Faculty</a:t>
            </a:r>
          </a:p>
        </p:txBody>
      </p:sp>
      <p:sp>
        <p:nvSpPr>
          <p:cNvPr id="3" name="Content Placeholder 2">
            <a:extLst>
              <a:ext uri="{FF2B5EF4-FFF2-40B4-BE49-F238E27FC236}">
                <a16:creationId xmlns:a16="http://schemas.microsoft.com/office/drawing/2014/main" id="{11463B00-DABC-4D30-B5CF-6C71159F0245}"/>
              </a:ext>
            </a:extLst>
          </p:cNvPr>
          <p:cNvSpPr>
            <a:spLocks noGrp="1"/>
          </p:cNvSpPr>
          <p:nvPr>
            <p:ph idx="1"/>
          </p:nvPr>
        </p:nvSpPr>
        <p:spPr/>
        <p:txBody>
          <a:bodyPr/>
          <a:lstStyle/>
          <a:p>
            <a:r>
              <a:rPr lang="en-US" b="1" dirty="0"/>
              <a:t>Accepted</a:t>
            </a:r>
            <a:r>
              <a:rPr lang="en-US" dirty="0"/>
              <a:t>: UFF-UNF proposal that 20% of librarian evaluations be based on research. This successfully preserves the right of librarian's to be evaluated on these significant contributions. </a:t>
            </a:r>
          </a:p>
          <a:p>
            <a:r>
              <a:rPr lang="en-US" b="1" dirty="0"/>
              <a:t>Accepted</a:t>
            </a:r>
            <a:r>
              <a:rPr lang="en-US" dirty="0"/>
              <a:t>: UFF-UNF's proposal that external letters be required for promotion.</a:t>
            </a:r>
          </a:p>
          <a:p>
            <a:r>
              <a:rPr lang="en-US" b="1" dirty="0"/>
              <a:t>Defended</a:t>
            </a:r>
            <a:r>
              <a:rPr lang="en-US" dirty="0"/>
              <a:t>: Against a requirement that librarians must go up for promotion or face a penalty.</a:t>
            </a:r>
          </a:p>
        </p:txBody>
      </p:sp>
    </p:spTree>
    <p:extLst>
      <p:ext uri="{BB962C8B-B14F-4D97-AF65-F5344CB8AC3E}">
        <p14:creationId xmlns:p14="http://schemas.microsoft.com/office/powerpoint/2010/main" val="127944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C275F-4F6B-4AB7-BF4A-59EFF6FDBDAE}"/>
              </a:ext>
            </a:extLst>
          </p:cNvPr>
          <p:cNvSpPr>
            <a:spLocks noGrp="1"/>
          </p:cNvSpPr>
          <p:nvPr>
            <p:ph type="title"/>
          </p:nvPr>
        </p:nvSpPr>
        <p:spPr/>
        <p:txBody>
          <a:bodyPr/>
          <a:lstStyle/>
          <a:p>
            <a:r>
              <a:rPr lang="en-US" dirty="0"/>
              <a:t>Article 22. Promotions for Instructors and Lecturers</a:t>
            </a:r>
          </a:p>
        </p:txBody>
      </p:sp>
      <p:sp>
        <p:nvSpPr>
          <p:cNvPr id="3" name="Content Placeholder 2">
            <a:extLst>
              <a:ext uri="{FF2B5EF4-FFF2-40B4-BE49-F238E27FC236}">
                <a16:creationId xmlns:a16="http://schemas.microsoft.com/office/drawing/2014/main" id="{B4E72623-32E5-49E8-B5D2-F2578CA5A599}"/>
              </a:ext>
            </a:extLst>
          </p:cNvPr>
          <p:cNvSpPr>
            <a:spLocks noGrp="1"/>
          </p:cNvSpPr>
          <p:nvPr>
            <p:ph idx="1"/>
          </p:nvPr>
        </p:nvSpPr>
        <p:spPr/>
        <p:txBody>
          <a:bodyPr/>
          <a:lstStyle/>
          <a:p>
            <a:r>
              <a:rPr lang="en-US" b="1" dirty="0"/>
              <a:t>Accepted</a:t>
            </a:r>
            <a:r>
              <a:rPr lang="en-US" dirty="0"/>
              <a:t>: UFF-UNF proposal to broaden Carnegie language on community-based teaching, service, and research to include "local, regional, national, and/or global communities.“</a:t>
            </a:r>
          </a:p>
          <a:p>
            <a:r>
              <a:rPr lang="en-US" b="1" dirty="0"/>
              <a:t>Defended</a:t>
            </a:r>
            <a:r>
              <a:rPr lang="en-US" dirty="0"/>
              <a:t>: Against right for colleagues to address the scholarly and creative works of a faculty member. </a:t>
            </a:r>
          </a:p>
        </p:txBody>
      </p:sp>
    </p:spTree>
    <p:extLst>
      <p:ext uri="{BB962C8B-B14F-4D97-AF65-F5344CB8AC3E}">
        <p14:creationId xmlns:p14="http://schemas.microsoft.com/office/powerpoint/2010/main" val="2261533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1A1A7-0EB9-4693-B715-FA6885048D8D}"/>
              </a:ext>
            </a:extLst>
          </p:cNvPr>
          <p:cNvSpPr>
            <a:spLocks noGrp="1"/>
          </p:cNvSpPr>
          <p:nvPr>
            <p:ph type="title"/>
          </p:nvPr>
        </p:nvSpPr>
        <p:spPr/>
        <p:txBody>
          <a:bodyPr/>
          <a:lstStyle/>
          <a:p>
            <a:r>
              <a:rPr lang="en-US" dirty="0"/>
              <a:t>Article XX. Promotions for Clinical Faculty</a:t>
            </a:r>
          </a:p>
        </p:txBody>
      </p:sp>
      <p:sp>
        <p:nvSpPr>
          <p:cNvPr id="3" name="Content Placeholder 2">
            <a:extLst>
              <a:ext uri="{FF2B5EF4-FFF2-40B4-BE49-F238E27FC236}">
                <a16:creationId xmlns:a16="http://schemas.microsoft.com/office/drawing/2014/main" id="{ED0E4605-7454-46A4-A700-870C699444D1}"/>
              </a:ext>
            </a:extLst>
          </p:cNvPr>
          <p:cNvSpPr>
            <a:spLocks noGrp="1"/>
          </p:cNvSpPr>
          <p:nvPr>
            <p:ph idx="1"/>
          </p:nvPr>
        </p:nvSpPr>
        <p:spPr/>
        <p:txBody>
          <a:bodyPr/>
          <a:lstStyle/>
          <a:p>
            <a:r>
              <a:rPr lang="en-US" b="1" dirty="0"/>
              <a:t>Accepted</a:t>
            </a:r>
            <a:r>
              <a:rPr lang="en-US" dirty="0"/>
              <a:t>: UFF-UNF proposal to broaden Carnegie language on community-based teaching, service, and research to include "local, regional, national, and/or global communities."</a:t>
            </a:r>
          </a:p>
        </p:txBody>
      </p:sp>
    </p:spTree>
    <p:extLst>
      <p:ext uri="{BB962C8B-B14F-4D97-AF65-F5344CB8AC3E}">
        <p14:creationId xmlns:p14="http://schemas.microsoft.com/office/powerpoint/2010/main" val="1005171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6B50A-C8F5-4E12-8F3C-9F05F9B5B1E6}"/>
              </a:ext>
            </a:extLst>
          </p:cNvPr>
          <p:cNvSpPr>
            <a:spLocks noGrp="1"/>
          </p:cNvSpPr>
          <p:nvPr>
            <p:ph type="title"/>
          </p:nvPr>
        </p:nvSpPr>
        <p:spPr/>
        <p:txBody>
          <a:bodyPr/>
          <a:lstStyle/>
          <a:p>
            <a:r>
              <a:rPr lang="en-US" dirty="0"/>
              <a:t>Article XXX. Promotions for Clinical Faculty</a:t>
            </a:r>
          </a:p>
        </p:txBody>
      </p:sp>
      <p:sp>
        <p:nvSpPr>
          <p:cNvPr id="3" name="Content Placeholder 2">
            <a:extLst>
              <a:ext uri="{FF2B5EF4-FFF2-40B4-BE49-F238E27FC236}">
                <a16:creationId xmlns:a16="http://schemas.microsoft.com/office/drawing/2014/main" id="{AAFC2D83-6E30-4B77-9534-83D952AEDDF9}"/>
              </a:ext>
            </a:extLst>
          </p:cNvPr>
          <p:cNvSpPr>
            <a:spLocks noGrp="1"/>
          </p:cNvSpPr>
          <p:nvPr>
            <p:ph idx="1"/>
          </p:nvPr>
        </p:nvSpPr>
        <p:spPr/>
        <p:txBody>
          <a:bodyPr/>
          <a:lstStyle/>
          <a:p>
            <a:r>
              <a:rPr lang="en-US" b="1" dirty="0"/>
              <a:t>Accepted</a:t>
            </a:r>
            <a:r>
              <a:rPr lang="en-US" dirty="0"/>
              <a:t>: UFF-UNF proposal to broaden Carnegie language on community-based teaching, service, and research to include "local, regional, national, and/or global communities."</a:t>
            </a:r>
          </a:p>
        </p:txBody>
      </p:sp>
    </p:spTree>
    <p:extLst>
      <p:ext uri="{BB962C8B-B14F-4D97-AF65-F5344CB8AC3E}">
        <p14:creationId xmlns:p14="http://schemas.microsoft.com/office/powerpoint/2010/main" val="4103530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0300-121A-479E-92D3-259F1BCBEFF3}"/>
              </a:ext>
            </a:extLst>
          </p:cNvPr>
          <p:cNvSpPr>
            <a:spLocks noGrp="1"/>
          </p:cNvSpPr>
          <p:nvPr>
            <p:ph type="title"/>
          </p:nvPr>
        </p:nvSpPr>
        <p:spPr/>
        <p:txBody>
          <a:bodyPr/>
          <a:lstStyle/>
          <a:p>
            <a:r>
              <a:rPr lang="en-US" dirty="0"/>
              <a:t>Article 23. Leaves</a:t>
            </a:r>
          </a:p>
        </p:txBody>
      </p:sp>
      <p:sp>
        <p:nvSpPr>
          <p:cNvPr id="3" name="Content Placeholder 2">
            <a:extLst>
              <a:ext uri="{FF2B5EF4-FFF2-40B4-BE49-F238E27FC236}">
                <a16:creationId xmlns:a16="http://schemas.microsoft.com/office/drawing/2014/main" id="{41906E6D-1AFD-46D3-876B-2BD60E050C2E}"/>
              </a:ext>
            </a:extLst>
          </p:cNvPr>
          <p:cNvSpPr>
            <a:spLocks noGrp="1"/>
          </p:cNvSpPr>
          <p:nvPr>
            <p:ph idx="1"/>
          </p:nvPr>
        </p:nvSpPr>
        <p:spPr/>
        <p:txBody>
          <a:bodyPr/>
          <a:lstStyle/>
          <a:p>
            <a:r>
              <a:rPr lang="en-US" b="1" dirty="0">
                <a:solidFill>
                  <a:srgbClr val="FF0000"/>
                </a:solidFill>
              </a:rPr>
              <a:t>Accepted</a:t>
            </a:r>
            <a:r>
              <a:rPr lang="en-US" dirty="0">
                <a:solidFill>
                  <a:srgbClr val="FF0000"/>
                </a:solidFill>
              </a:rPr>
              <a:t>: UFF-UNF proposal to add a "paid" parental leave policy.</a:t>
            </a:r>
          </a:p>
          <a:p>
            <a:pPr lvl="1"/>
            <a:r>
              <a:rPr lang="en-US" dirty="0">
                <a:solidFill>
                  <a:srgbClr val="FF0000"/>
                </a:solidFill>
              </a:rPr>
              <a:t>Provides up to one semester paid leave to care for a newborn, adopted child, or foster child.</a:t>
            </a:r>
          </a:p>
          <a:p>
            <a:pPr lvl="2"/>
            <a:r>
              <a:rPr lang="en-US" dirty="0">
                <a:solidFill>
                  <a:srgbClr val="FF0000"/>
                </a:solidFill>
              </a:rPr>
              <a:t>UNF is now one of the few SUS universities to adopt paid parental leave for faculty</a:t>
            </a:r>
          </a:p>
        </p:txBody>
      </p:sp>
    </p:spTree>
    <p:extLst>
      <p:ext uri="{BB962C8B-B14F-4D97-AF65-F5344CB8AC3E}">
        <p14:creationId xmlns:p14="http://schemas.microsoft.com/office/powerpoint/2010/main" val="2195386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6D54B-87B6-4F20-9A95-6D9C31C6F4EF}"/>
              </a:ext>
            </a:extLst>
          </p:cNvPr>
          <p:cNvSpPr>
            <a:spLocks noGrp="1"/>
          </p:cNvSpPr>
          <p:nvPr>
            <p:ph type="title"/>
          </p:nvPr>
        </p:nvSpPr>
        <p:spPr/>
        <p:txBody>
          <a:bodyPr/>
          <a:lstStyle/>
          <a:p>
            <a:r>
              <a:rPr lang="en-US" dirty="0"/>
              <a:t>Article 25. Intellectual Property</a:t>
            </a:r>
          </a:p>
        </p:txBody>
      </p:sp>
      <p:sp>
        <p:nvSpPr>
          <p:cNvPr id="3" name="Content Placeholder 2">
            <a:extLst>
              <a:ext uri="{FF2B5EF4-FFF2-40B4-BE49-F238E27FC236}">
                <a16:creationId xmlns:a16="http://schemas.microsoft.com/office/drawing/2014/main" id="{4DFCE6FA-A067-4BAE-8F57-1424C7EEAF8F}"/>
              </a:ext>
            </a:extLst>
          </p:cNvPr>
          <p:cNvSpPr>
            <a:spLocks noGrp="1"/>
          </p:cNvSpPr>
          <p:nvPr>
            <p:ph idx="1"/>
          </p:nvPr>
        </p:nvSpPr>
        <p:spPr/>
        <p:txBody>
          <a:bodyPr/>
          <a:lstStyle/>
          <a:p>
            <a:r>
              <a:rPr lang="en-US" b="1" dirty="0">
                <a:solidFill>
                  <a:srgbClr val="FF0000"/>
                </a:solidFill>
              </a:rPr>
              <a:t>Defended</a:t>
            </a:r>
            <a:r>
              <a:rPr lang="en-US" dirty="0">
                <a:solidFill>
                  <a:srgbClr val="FF0000"/>
                </a:solidFill>
              </a:rPr>
              <a:t>: Against BOT proposal that included broad changes to the intellectual property rights of faculty </a:t>
            </a:r>
          </a:p>
        </p:txBody>
      </p:sp>
    </p:spTree>
    <p:extLst>
      <p:ext uri="{BB962C8B-B14F-4D97-AF65-F5344CB8AC3E}">
        <p14:creationId xmlns:p14="http://schemas.microsoft.com/office/powerpoint/2010/main" val="1543617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73760-4E51-4FDE-A8B0-085E901BBF94}"/>
              </a:ext>
            </a:extLst>
          </p:cNvPr>
          <p:cNvSpPr>
            <a:spLocks noGrp="1"/>
          </p:cNvSpPr>
          <p:nvPr>
            <p:ph type="title"/>
          </p:nvPr>
        </p:nvSpPr>
        <p:spPr/>
        <p:txBody>
          <a:bodyPr/>
          <a:lstStyle/>
          <a:p>
            <a:r>
              <a:rPr lang="en-US" dirty="0"/>
              <a:t>Article 4.  UFF Rights</a:t>
            </a:r>
          </a:p>
        </p:txBody>
      </p:sp>
      <p:sp>
        <p:nvSpPr>
          <p:cNvPr id="3" name="Content Placeholder 2">
            <a:extLst>
              <a:ext uri="{FF2B5EF4-FFF2-40B4-BE49-F238E27FC236}">
                <a16:creationId xmlns:a16="http://schemas.microsoft.com/office/drawing/2014/main" id="{ADC1858B-256F-4023-8B1E-EC0B09C6BBD4}"/>
              </a:ext>
            </a:extLst>
          </p:cNvPr>
          <p:cNvSpPr>
            <a:spLocks noGrp="1"/>
          </p:cNvSpPr>
          <p:nvPr>
            <p:ph idx="1"/>
          </p:nvPr>
        </p:nvSpPr>
        <p:spPr/>
        <p:txBody>
          <a:bodyPr>
            <a:normAutofit lnSpcReduction="10000"/>
          </a:bodyPr>
          <a:lstStyle/>
          <a:p>
            <a:r>
              <a:rPr lang="en-US" b="1" dirty="0"/>
              <a:t>STATUS QUO </a:t>
            </a:r>
            <a:r>
              <a:rPr lang="en-US" dirty="0"/>
              <a:t>with addition of a Memorandum of Understanding (M.O.A) pertaining to 4.4</a:t>
            </a:r>
          </a:p>
          <a:p>
            <a:pPr lvl="1"/>
            <a:r>
              <a:rPr lang="en-US" dirty="0"/>
              <a:t>Calls for parties to accept Article 4.4 "as is" and return to reopener negotiations to satisfy a 2016 PERC Ruling (Allen v. Miami Dade College)</a:t>
            </a:r>
          </a:p>
          <a:p>
            <a:r>
              <a:rPr lang="en-US" b="1" dirty="0">
                <a:solidFill>
                  <a:srgbClr val="FF0000"/>
                </a:solidFill>
              </a:rPr>
              <a:t>Defended</a:t>
            </a:r>
            <a:r>
              <a:rPr lang="en-US" dirty="0">
                <a:solidFill>
                  <a:srgbClr val="FF0000"/>
                </a:solidFill>
              </a:rPr>
              <a:t>: Against BOT proposal to do away with all release time for UFF faculty involved in representing faculty and administering the CBA. </a:t>
            </a:r>
          </a:p>
          <a:p>
            <a:r>
              <a:rPr lang="en-US" b="1" dirty="0">
                <a:solidFill>
                  <a:srgbClr val="FF0000"/>
                </a:solidFill>
              </a:rPr>
              <a:t>Defended</a:t>
            </a:r>
            <a:r>
              <a:rPr lang="en-US" dirty="0">
                <a:solidFill>
                  <a:srgbClr val="FF0000"/>
                </a:solidFill>
              </a:rPr>
              <a:t>: Against BOT proposal to do away with additional release time when negotiations have not been completed during the semester in which they began. </a:t>
            </a:r>
            <a:br>
              <a:rPr lang="en-US" dirty="0"/>
            </a:br>
            <a:endParaRPr lang="en-US" dirty="0"/>
          </a:p>
        </p:txBody>
      </p:sp>
    </p:spTree>
    <p:extLst>
      <p:ext uri="{BB962C8B-B14F-4D97-AF65-F5344CB8AC3E}">
        <p14:creationId xmlns:p14="http://schemas.microsoft.com/office/powerpoint/2010/main" val="1133584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72A7A-E482-4122-AADD-5AB78FB2D005}"/>
              </a:ext>
            </a:extLst>
          </p:cNvPr>
          <p:cNvSpPr>
            <a:spLocks noGrp="1"/>
          </p:cNvSpPr>
          <p:nvPr>
            <p:ph type="title"/>
          </p:nvPr>
        </p:nvSpPr>
        <p:spPr/>
        <p:txBody>
          <a:bodyPr/>
          <a:lstStyle/>
          <a:p>
            <a:r>
              <a:rPr lang="en-US" dirty="0"/>
              <a:t>Article 26. Conflict of Interest/Outside Activity</a:t>
            </a:r>
          </a:p>
        </p:txBody>
      </p:sp>
      <p:sp>
        <p:nvSpPr>
          <p:cNvPr id="3" name="Content Placeholder 2">
            <a:extLst>
              <a:ext uri="{FF2B5EF4-FFF2-40B4-BE49-F238E27FC236}">
                <a16:creationId xmlns:a16="http://schemas.microsoft.com/office/drawing/2014/main" id="{A10413C4-17DA-4FD1-B20B-A1ABAA4A952D}"/>
              </a:ext>
            </a:extLst>
          </p:cNvPr>
          <p:cNvSpPr>
            <a:spLocks noGrp="1"/>
          </p:cNvSpPr>
          <p:nvPr>
            <p:ph idx="1"/>
          </p:nvPr>
        </p:nvSpPr>
        <p:spPr/>
        <p:txBody>
          <a:bodyPr/>
          <a:lstStyle/>
          <a:p>
            <a:r>
              <a:rPr lang="en-US" b="1" dirty="0">
                <a:solidFill>
                  <a:srgbClr val="FF0000"/>
                </a:solidFill>
              </a:rPr>
              <a:t>Defended</a:t>
            </a:r>
            <a:r>
              <a:rPr lang="en-US" dirty="0">
                <a:solidFill>
                  <a:srgbClr val="FF0000"/>
                </a:solidFill>
              </a:rPr>
              <a:t>: Against BOT proposal to include broad changes in the definition and reporting of conflicts of interest and outside activity.</a:t>
            </a:r>
          </a:p>
        </p:txBody>
      </p:sp>
    </p:spTree>
    <p:extLst>
      <p:ext uri="{BB962C8B-B14F-4D97-AF65-F5344CB8AC3E}">
        <p14:creationId xmlns:p14="http://schemas.microsoft.com/office/powerpoint/2010/main" val="3501081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79A71-9C95-4BCC-85BE-A396DF844BE7}"/>
              </a:ext>
            </a:extLst>
          </p:cNvPr>
          <p:cNvSpPr>
            <a:spLocks noGrp="1"/>
          </p:cNvSpPr>
          <p:nvPr>
            <p:ph type="title"/>
          </p:nvPr>
        </p:nvSpPr>
        <p:spPr/>
        <p:txBody>
          <a:bodyPr/>
          <a:lstStyle/>
          <a:p>
            <a:r>
              <a:rPr lang="en-US" dirty="0"/>
              <a:t>Article 28. Salary Increases and Salary Payments</a:t>
            </a:r>
          </a:p>
        </p:txBody>
      </p:sp>
      <p:sp>
        <p:nvSpPr>
          <p:cNvPr id="3" name="Content Placeholder 2">
            <a:extLst>
              <a:ext uri="{FF2B5EF4-FFF2-40B4-BE49-F238E27FC236}">
                <a16:creationId xmlns:a16="http://schemas.microsoft.com/office/drawing/2014/main" id="{E220E17E-4BE1-46E7-A96E-BCD133C10559}"/>
              </a:ext>
            </a:extLst>
          </p:cNvPr>
          <p:cNvSpPr>
            <a:spLocks noGrp="1"/>
          </p:cNvSpPr>
          <p:nvPr>
            <p:ph idx="1"/>
          </p:nvPr>
        </p:nvSpPr>
        <p:spPr/>
        <p:txBody>
          <a:bodyPr>
            <a:normAutofit fontScale="92500" lnSpcReduction="20000"/>
          </a:bodyPr>
          <a:lstStyle/>
          <a:p>
            <a:r>
              <a:rPr lang="en-US" b="1" dirty="0">
                <a:solidFill>
                  <a:srgbClr val="FF0000"/>
                </a:solidFill>
              </a:rPr>
              <a:t>Accepted</a:t>
            </a:r>
            <a:r>
              <a:rPr lang="en-US" dirty="0">
                <a:solidFill>
                  <a:srgbClr val="FF0000"/>
                </a:solidFill>
              </a:rPr>
              <a:t>: UFF-UNF proposal for an additional 2% salary increase (effective 2018) beyond BOT's proposed salary increase of 2% (retroactive to 2017) for a total of a 4% salary increase</a:t>
            </a:r>
          </a:p>
          <a:p>
            <a:r>
              <a:rPr lang="en-US" b="1" dirty="0">
                <a:solidFill>
                  <a:srgbClr val="FF0000"/>
                </a:solidFill>
              </a:rPr>
              <a:t>Accepted</a:t>
            </a:r>
            <a:r>
              <a:rPr lang="en-US" dirty="0">
                <a:solidFill>
                  <a:srgbClr val="FF0000"/>
                </a:solidFill>
              </a:rPr>
              <a:t>: UFF-UNF proposal that new base salaries for promotions effective 2017-2018 and 2018-2019 be included when calculating salary increases in both years</a:t>
            </a:r>
          </a:p>
          <a:p>
            <a:r>
              <a:rPr lang="en-US" b="1" dirty="0">
                <a:solidFill>
                  <a:srgbClr val="FF0000"/>
                </a:solidFill>
              </a:rPr>
              <a:t>Accepted</a:t>
            </a:r>
            <a:r>
              <a:rPr lang="en-US" dirty="0">
                <a:solidFill>
                  <a:srgbClr val="FF0000"/>
                </a:solidFill>
              </a:rPr>
              <a:t>: UFF-UNF proposal that the effective date for the 2018 salary increase is the beginning of the 2018-2019 school year</a:t>
            </a:r>
          </a:p>
          <a:p>
            <a:r>
              <a:rPr lang="en-US" b="1" dirty="0">
                <a:solidFill>
                  <a:srgbClr val="FF0000"/>
                </a:solidFill>
              </a:rPr>
              <a:t>Accepted</a:t>
            </a:r>
            <a:r>
              <a:rPr lang="en-US" dirty="0">
                <a:solidFill>
                  <a:srgbClr val="FF0000"/>
                </a:solidFill>
              </a:rPr>
              <a:t>: UFF-UNF request that faculty who retired during </a:t>
            </a:r>
            <a:r>
              <a:rPr lang="en-US" dirty="0" err="1">
                <a:solidFill>
                  <a:srgbClr val="FF0000"/>
                </a:solidFill>
              </a:rPr>
              <a:t>negotations</a:t>
            </a:r>
            <a:r>
              <a:rPr lang="en-US" dirty="0">
                <a:solidFill>
                  <a:srgbClr val="FF0000"/>
                </a:solidFill>
              </a:rPr>
              <a:t> receive applicable salary increases</a:t>
            </a:r>
          </a:p>
          <a:p>
            <a:r>
              <a:rPr lang="en-US" b="1" dirty="0">
                <a:solidFill>
                  <a:srgbClr val="FF0000"/>
                </a:solidFill>
              </a:rPr>
              <a:t>Defended</a:t>
            </a:r>
            <a:r>
              <a:rPr lang="en-US" dirty="0">
                <a:solidFill>
                  <a:srgbClr val="FF0000"/>
                </a:solidFill>
              </a:rPr>
              <a:t>: Against BOT proposal to make the 2017 2% salary increase effective upon contract ratification rather than September 2017</a:t>
            </a:r>
            <a:br>
              <a:rPr lang="en-US" dirty="0"/>
            </a:br>
            <a:endParaRPr lang="en-US" dirty="0"/>
          </a:p>
        </p:txBody>
      </p:sp>
    </p:spTree>
    <p:extLst>
      <p:ext uri="{BB962C8B-B14F-4D97-AF65-F5344CB8AC3E}">
        <p14:creationId xmlns:p14="http://schemas.microsoft.com/office/powerpoint/2010/main" val="209753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80275-3A53-415E-866E-8E6BF3F04D92}"/>
              </a:ext>
            </a:extLst>
          </p:cNvPr>
          <p:cNvSpPr>
            <a:spLocks noGrp="1"/>
          </p:cNvSpPr>
          <p:nvPr>
            <p:ph type="title"/>
          </p:nvPr>
        </p:nvSpPr>
        <p:spPr/>
        <p:txBody>
          <a:bodyPr/>
          <a:lstStyle/>
          <a:p>
            <a:r>
              <a:rPr lang="en-US" dirty="0"/>
              <a:t>Article 37. Duration</a:t>
            </a:r>
          </a:p>
        </p:txBody>
      </p:sp>
      <p:sp>
        <p:nvSpPr>
          <p:cNvPr id="3" name="Content Placeholder 2">
            <a:extLst>
              <a:ext uri="{FF2B5EF4-FFF2-40B4-BE49-F238E27FC236}">
                <a16:creationId xmlns:a16="http://schemas.microsoft.com/office/drawing/2014/main" id="{AFACF99B-3F15-422A-B173-27ADA9315852}"/>
              </a:ext>
            </a:extLst>
          </p:cNvPr>
          <p:cNvSpPr>
            <a:spLocks noGrp="1"/>
          </p:cNvSpPr>
          <p:nvPr>
            <p:ph idx="1"/>
          </p:nvPr>
        </p:nvSpPr>
        <p:spPr/>
        <p:txBody>
          <a:bodyPr/>
          <a:lstStyle/>
          <a:p>
            <a:r>
              <a:rPr lang="en-US" b="1" dirty="0"/>
              <a:t>Accepted: </a:t>
            </a:r>
            <a:r>
              <a:rPr lang="en-US" dirty="0"/>
              <a:t>UFF-UNF proposal to avoid bargaining delays by setting time-limit dates for exchanging reopener proposals and for the first reopener bargaining session.</a:t>
            </a:r>
          </a:p>
        </p:txBody>
      </p:sp>
    </p:spTree>
    <p:extLst>
      <p:ext uri="{BB962C8B-B14F-4D97-AF65-F5344CB8AC3E}">
        <p14:creationId xmlns:p14="http://schemas.microsoft.com/office/powerpoint/2010/main" val="30529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55D95-8A91-4052-A2F2-F1AD0931839B}"/>
              </a:ext>
            </a:extLst>
          </p:cNvPr>
          <p:cNvSpPr>
            <a:spLocks noGrp="1"/>
          </p:cNvSpPr>
          <p:nvPr>
            <p:ph type="title"/>
          </p:nvPr>
        </p:nvSpPr>
        <p:spPr/>
        <p:txBody>
          <a:bodyPr/>
          <a:lstStyle/>
          <a:p>
            <a:r>
              <a:rPr lang="en-US" dirty="0"/>
              <a:t>Article 6. Consultation</a:t>
            </a:r>
          </a:p>
        </p:txBody>
      </p:sp>
      <p:sp>
        <p:nvSpPr>
          <p:cNvPr id="3" name="Content Placeholder 2">
            <a:extLst>
              <a:ext uri="{FF2B5EF4-FFF2-40B4-BE49-F238E27FC236}">
                <a16:creationId xmlns:a16="http://schemas.microsoft.com/office/drawing/2014/main" id="{DCA05D35-9101-4BE9-A5D7-88FE6F6A6D85}"/>
              </a:ext>
            </a:extLst>
          </p:cNvPr>
          <p:cNvSpPr>
            <a:spLocks noGrp="1"/>
          </p:cNvSpPr>
          <p:nvPr>
            <p:ph idx="1"/>
          </p:nvPr>
        </p:nvSpPr>
        <p:spPr/>
        <p:txBody>
          <a:bodyPr/>
          <a:lstStyle/>
          <a:p>
            <a:r>
              <a:rPr lang="en-US" b="1" dirty="0"/>
              <a:t>Accepted</a:t>
            </a:r>
            <a:r>
              <a:rPr lang="en-US" dirty="0"/>
              <a:t>: UFF-UNF proposal to strike language concerning consultation regarding the ratio of tenure to non-tenure-track faculty teaching courses.</a:t>
            </a:r>
          </a:p>
          <a:p>
            <a:pPr lvl="1"/>
            <a:r>
              <a:rPr lang="en-US" dirty="0"/>
              <a:t>Dealt with in other areas of the CBA</a:t>
            </a:r>
          </a:p>
          <a:p>
            <a:pPr lvl="1"/>
            <a:endParaRPr lang="en-US" dirty="0"/>
          </a:p>
        </p:txBody>
      </p:sp>
    </p:spTree>
    <p:extLst>
      <p:ext uri="{BB962C8B-B14F-4D97-AF65-F5344CB8AC3E}">
        <p14:creationId xmlns:p14="http://schemas.microsoft.com/office/powerpoint/2010/main" val="406721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1E6AC-9177-4A6F-A5D9-0A3A9A1773EF}"/>
              </a:ext>
            </a:extLst>
          </p:cNvPr>
          <p:cNvSpPr>
            <a:spLocks noGrp="1"/>
          </p:cNvSpPr>
          <p:nvPr>
            <p:ph type="title"/>
          </p:nvPr>
        </p:nvSpPr>
        <p:spPr/>
        <p:txBody>
          <a:bodyPr/>
          <a:lstStyle/>
          <a:p>
            <a:r>
              <a:rPr lang="en-US" dirty="0"/>
              <a:t>Article 8. UNF Rules and Policies</a:t>
            </a:r>
          </a:p>
        </p:txBody>
      </p:sp>
      <p:sp>
        <p:nvSpPr>
          <p:cNvPr id="3" name="Content Placeholder 2">
            <a:extLst>
              <a:ext uri="{FF2B5EF4-FFF2-40B4-BE49-F238E27FC236}">
                <a16:creationId xmlns:a16="http://schemas.microsoft.com/office/drawing/2014/main" id="{2DDE32CD-C673-4ED4-8996-5BD2999FF885}"/>
              </a:ext>
            </a:extLst>
          </p:cNvPr>
          <p:cNvSpPr>
            <a:spLocks noGrp="1"/>
          </p:cNvSpPr>
          <p:nvPr>
            <p:ph idx="1"/>
          </p:nvPr>
        </p:nvSpPr>
        <p:spPr/>
        <p:txBody>
          <a:bodyPr/>
          <a:lstStyle/>
          <a:p>
            <a:r>
              <a:rPr lang="en-US" b="1" dirty="0"/>
              <a:t>Accepted</a:t>
            </a:r>
            <a:r>
              <a:rPr lang="en-US" dirty="0"/>
              <a:t>: UFF proposal to strike language no longer in use ("the administrations' policy routing sheet").</a:t>
            </a:r>
          </a:p>
        </p:txBody>
      </p:sp>
    </p:spTree>
    <p:extLst>
      <p:ext uri="{BB962C8B-B14F-4D97-AF65-F5344CB8AC3E}">
        <p14:creationId xmlns:p14="http://schemas.microsoft.com/office/powerpoint/2010/main" val="3729107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8FDA-141A-4584-80AB-8E9640E292C7}"/>
              </a:ext>
            </a:extLst>
          </p:cNvPr>
          <p:cNvSpPr>
            <a:spLocks noGrp="1"/>
          </p:cNvSpPr>
          <p:nvPr>
            <p:ph type="title"/>
          </p:nvPr>
        </p:nvSpPr>
        <p:spPr/>
        <p:txBody>
          <a:bodyPr/>
          <a:lstStyle/>
          <a:p>
            <a:r>
              <a:rPr lang="en-US" dirty="0"/>
              <a:t>Article 9. Guidelines</a:t>
            </a:r>
          </a:p>
        </p:txBody>
      </p:sp>
      <p:sp>
        <p:nvSpPr>
          <p:cNvPr id="3" name="Content Placeholder 2">
            <a:extLst>
              <a:ext uri="{FF2B5EF4-FFF2-40B4-BE49-F238E27FC236}">
                <a16:creationId xmlns:a16="http://schemas.microsoft.com/office/drawing/2014/main" id="{A0376D36-6B6A-4011-AEFC-EDC6BA9ABF52}"/>
              </a:ext>
            </a:extLst>
          </p:cNvPr>
          <p:cNvSpPr>
            <a:spLocks noGrp="1"/>
          </p:cNvSpPr>
          <p:nvPr>
            <p:ph idx="1"/>
          </p:nvPr>
        </p:nvSpPr>
        <p:spPr/>
        <p:txBody>
          <a:bodyPr/>
          <a:lstStyle/>
          <a:p>
            <a:r>
              <a:rPr lang="en-US" b="1" dirty="0"/>
              <a:t>Accepted</a:t>
            </a:r>
            <a:r>
              <a:rPr lang="en-US" dirty="0"/>
              <a:t>: UFF-UNF proposal to address excessive delays and to streamline the process and timeline and encourage the development of guidelines.</a:t>
            </a:r>
          </a:p>
          <a:p>
            <a:r>
              <a:rPr lang="en-US" b="1" dirty="0"/>
              <a:t>Accepted</a:t>
            </a:r>
            <a:r>
              <a:rPr lang="en-US" dirty="0"/>
              <a:t>: Right of Clinical Faculty to create their own guidelines.</a:t>
            </a:r>
          </a:p>
          <a:p>
            <a:r>
              <a:rPr lang="en-US" b="1" dirty="0"/>
              <a:t>Defended</a:t>
            </a:r>
            <a:r>
              <a:rPr lang="en-US" dirty="0"/>
              <a:t>: Against BOT proposal to limit faculty rights to create their own guidelines by omitting teaching and service from a permissible category for guidelines. </a:t>
            </a:r>
            <a:br>
              <a:rPr lang="en-US" dirty="0"/>
            </a:br>
            <a:endParaRPr lang="en-US" dirty="0"/>
          </a:p>
        </p:txBody>
      </p:sp>
    </p:spTree>
    <p:extLst>
      <p:ext uri="{BB962C8B-B14F-4D97-AF65-F5344CB8AC3E}">
        <p14:creationId xmlns:p14="http://schemas.microsoft.com/office/powerpoint/2010/main" val="849463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F62DB-70E1-4E89-8CE8-5F62BD38D1A2}"/>
              </a:ext>
            </a:extLst>
          </p:cNvPr>
          <p:cNvSpPr>
            <a:spLocks noGrp="1"/>
          </p:cNvSpPr>
          <p:nvPr>
            <p:ph type="title"/>
          </p:nvPr>
        </p:nvSpPr>
        <p:spPr/>
        <p:txBody>
          <a:bodyPr/>
          <a:lstStyle/>
          <a:p>
            <a:r>
              <a:rPr lang="en-US" dirty="0"/>
              <a:t>Article 10. Academic Freedom and Responsibility </a:t>
            </a:r>
          </a:p>
        </p:txBody>
      </p:sp>
      <p:sp>
        <p:nvSpPr>
          <p:cNvPr id="3" name="Content Placeholder 2">
            <a:extLst>
              <a:ext uri="{FF2B5EF4-FFF2-40B4-BE49-F238E27FC236}">
                <a16:creationId xmlns:a16="http://schemas.microsoft.com/office/drawing/2014/main" id="{21BC39B1-1335-41CC-BF1F-2D57BFD6C39D}"/>
              </a:ext>
            </a:extLst>
          </p:cNvPr>
          <p:cNvSpPr>
            <a:spLocks noGrp="1"/>
          </p:cNvSpPr>
          <p:nvPr>
            <p:ph idx="1"/>
          </p:nvPr>
        </p:nvSpPr>
        <p:spPr/>
        <p:txBody>
          <a:bodyPr/>
          <a:lstStyle/>
          <a:p>
            <a:r>
              <a:rPr lang="en-US" b="1" dirty="0"/>
              <a:t>Defended</a:t>
            </a:r>
            <a:r>
              <a:rPr lang="en-US" dirty="0"/>
              <a:t>: Against BOT proposal to strike the appeal process for student grade changes, which requires an appeal to the faculty member, provided for in the CBA.</a:t>
            </a:r>
          </a:p>
        </p:txBody>
      </p:sp>
    </p:spTree>
    <p:extLst>
      <p:ext uri="{BB962C8B-B14F-4D97-AF65-F5344CB8AC3E}">
        <p14:creationId xmlns:p14="http://schemas.microsoft.com/office/powerpoint/2010/main" val="1168200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2BB3-5025-4BA3-8D11-F9D9425D218E}"/>
              </a:ext>
            </a:extLst>
          </p:cNvPr>
          <p:cNvSpPr>
            <a:spLocks noGrp="1"/>
          </p:cNvSpPr>
          <p:nvPr>
            <p:ph type="title"/>
          </p:nvPr>
        </p:nvSpPr>
        <p:spPr/>
        <p:txBody>
          <a:bodyPr/>
          <a:lstStyle/>
          <a:p>
            <a:r>
              <a:rPr lang="en-US" dirty="0"/>
              <a:t>Article 14. Assignment and Responsibilities</a:t>
            </a:r>
          </a:p>
        </p:txBody>
      </p:sp>
      <p:sp>
        <p:nvSpPr>
          <p:cNvPr id="3" name="Content Placeholder 2">
            <a:extLst>
              <a:ext uri="{FF2B5EF4-FFF2-40B4-BE49-F238E27FC236}">
                <a16:creationId xmlns:a16="http://schemas.microsoft.com/office/drawing/2014/main" id="{C35898FD-A8FE-49CF-A8CB-94A13F9EB649}"/>
              </a:ext>
            </a:extLst>
          </p:cNvPr>
          <p:cNvSpPr>
            <a:spLocks noGrp="1"/>
          </p:cNvSpPr>
          <p:nvPr>
            <p:ph idx="1"/>
          </p:nvPr>
        </p:nvSpPr>
        <p:spPr/>
        <p:txBody>
          <a:bodyPr>
            <a:normAutofit lnSpcReduction="10000"/>
          </a:bodyPr>
          <a:lstStyle/>
          <a:p>
            <a:r>
              <a:rPr lang="en-US" b="1" dirty="0">
                <a:solidFill>
                  <a:srgbClr val="FF0000"/>
                </a:solidFill>
              </a:rPr>
              <a:t>Accepted</a:t>
            </a:r>
            <a:r>
              <a:rPr lang="en-US" dirty="0">
                <a:solidFill>
                  <a:srgbClr val="FF0000"/>
                </a:solidFill>
              </a:rPr>
              <a:t>: UFF-UNF successfully incorporated current Banking Policy into the CBA where it can now be negotiated.</a:t>
            </a:r>
          </a:p>
          <a:p>
            <a:r>
              <a:rPr lang="en-US" b="1" dirty="0"/>
              <a:t>Defended</a:t>
            </a:r>
            <a:r>
              <a:rPr lang="en-US" dirty="0"/>
              <a:t>: Against BOT proposal to increase office hours from 5 to 7 hours. </a:t>
            </a:r>
          </a:p>
          <a:p>
            <a:r>
              <a:rPr lang="en-US" b="1" dirty="0">
                <a:solidFill>
                  <a:srgbClr val="FF0000"/>
                </a:solidFill>
              </a:rPr>
              <a:t>Defended</a:t>
            </a:r>
            <a:r>
              <a:rPr lang="en-US" dirty="0">
                <a:solidFill>
                  <a:srgbClr val="FF0000"/>
                </a:solidFill>
              </a:rPr>
              <a:t>: Against BOT proposal to do away with policies recognizing faculty efforts, resources, support, and compensation for instructional technology/distance learning materials. </a:t>
            </a:r>
          </a:p>
          <a:p>
            <a:r>
              <a:rPr lang="en-US" b="1" dirty="0"/>
              <a:t>Defended</a:t>
            </a:r>
            <a:r>
              <a:rPr lang="en-US" dirty="0"/>
              <a:t>: Against BOT proposal to do away with administrative assistance in obtaining releases to intellectual property rights related to the use of instructional technology materials under certain conditions. </a:t>
            </a:r>
          </a:p>
        </p:txBody>
      </p:sp>
    </p:spTree>
    <p:extLst>
      <p:ext uri="{BB962C8B-B14F-4D97-AF65-F5344CB8AC3E}">
        <p14:creationId xmlns:p14="http://schemas.microsoft.com/office/powerpoint/2010/main" val="3026568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EFF07-1524-4614-A101-FE1AAFB2786D}"/>
              </a:ext>
            </a:extLst>
          </p:cNvPr>
          <p:cNvSpPr>
            <a:spLocks noGrp="1"/>
          </p:cNvSpPr>
          <p:nvPr>
            <p:ph type="title"/>
          </p:nvPr>
        </p:nvSpPr>
        <p:spPr/>
        <p:txBody>
          <a:bodyPr/>
          <a:lstStyle/>
          <a:p>
            <a:r>
              <a:rPr lang="en-US" dirty="0"/>
              <a:t>Article 15. Office Space and Safe Conditions</a:t>
            </a:r>
          </a:p>
        </p:txBody>
      </p:sp>
      <p:sp>
        <p:nvSpPr>
          <p:cNvPr id="3" name="Content Placeholder 2">
            <a:extLst>
              <a:ext uri="{FF2B5EF4-FFF2-40B4-BE49-F238E27FC236}">
                <a16:creationId xmlns:a16="http://schemas.microsoft.com/office/drawing/2014/main" id="{041D8934-81F0-4CFE-AE28-C0D2E8E657F7}"/>
              </a:ext>
            </a:extLst>
          </p:cNvPr>
          <p:cNvSpPr>
            <a:spLocks noGrp="1"/>
          </p:cNvSpPr>
          <p:nvPr>
            <p:ph idx="1"/>
          </p:nvPr>
        </p:nvSpPr>
        <p:spPr/>
        <p:txBody>
          <a:bodyPr/>
          <a:lstStyle/>
          <a:p>
            <a:r>
              <a:rPr lang="en-US" b="1" dirty="0"/>
              <a:t>Accepted</a:t>
            </a:r>
            <a:r>
              <a:rPr lang="en-US" dirty="0"/>
              <a:t>: UFF's proposal that email be added as a means of communication for office changes while a faculty is on sabbatical.</a:t>
            </a:r>
          </a:p>
        </p:txBody>
      </p:sp>
    </p:spTree>
    <p:extLst>
      <p:ext uri="{BB962C8B-B14F-4D97-AF65-F5344CB8AC3E}">
        <p14:creationId xmlns:p14="http://schemas.microsoft.com/office/powerpoint/2010/main" val="1206755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CEE64-5601-49AA-AEA7-C9DCB3D72AF3}"/>
              </a:ext>
            </a:extLst>
          </p:cNvPr>
          <p:cNvSpPr>
            <a:spLocks noGrp="1"/>
          </p:cNvSpPr>
          <p:nvPr>
            <p:ph type="title"/>
          </p:nvPr>
        </p:nvSpPr>
        <p:spPr/>
        <p:txBody>
          <a:bodyPr/>
          <a:lstStyle/>
          <a:p>
            <a:r>
              <a:rPr lang="en-US" dirty="0"/>
              <a:t>Article 16. Professional Development and Travel</a:t>
            </a:r>
          </a:p>
        </p:txBody>
      </p:sp>
      <p:sp>
        <p:nvSpPr>
          <p:cNvPr id="3" name="Content Placeholder 2">
            <a:extLst>
              <a:ext uri="{FF2B5EF4-FFF2-40B4-BE49-F238E27FC236}">
                <a16:creationId xmlns:a16="http://schemas.microsoft.com/office/drawing/2014/main" id="{D9C26C1A-6C51-4139-AC19-BBCBA76129F6}"/>
              </a:ext>
            </a:extLst>
          </p:cNvPr>
          <p:cNvSpPr>
            <a:spLocks noGrp="1"/>
          </p:cNvSpPr>
          <p:nvPr>
            <p:ph idx="1"/>
          </p:nvPr>
        </p:nvSpPr>
        <p:spPr/>
        <p:txBody>
          <a:bodyPr/>
          <a:lstStyle/>
          <a:p>
            <a:r>
              <a:rPr lang="en-US" b="1" dirty="0"/>
              <a:t>Accepted</a:t>
            </a:r>
            <a:r>
              <a:rPr lang="en-US" dirty="0"/>
              <a:t>: UFF's proposal that the title be changed to include "Professional Development." </a:t>
            </a:r>
          </a:p>
          <a:p>
            <a:r>
              <a:rPr lang="en-US" b="1" dirty="0">
                <a:solidFill>
                  <a:srgbClr val="FF0000"/>
                </a:solidFill>
              </a:rPr>
              <a:t>Accepted</a:t>
            </a:r>
            <a:r>
              <a:rPr lang="en-US" dirty="0">
                <a:solidFill>
                  <a:srgbClr val="FF0000"/>
                </a:solidFill>
              </a:rPr>
              <a:t>: UFF's proposal establishing that the administration publish an annual Department report of the previous year’s expense reimbursements for each faculty member and the available travel funds for the current year and their departmental allocations </a:t>
            </a:r>
          </a:p>
          <a:p>
            <a:r>
              <a:rPr lang="en-US" b="1" dirty="0"/>
              <a:t>Defended</a:t>
            </a:r>
            <a:r>
              <a:rPr lang="en-US" dirty="0"/>
              <a:t>: Against BOT proposal to eliminate cap on summer office hours. </a:t>
            </a:r>
            <a:br>
              <a:rPr lang="en-US" dirty="0"/>
            </a:br>
            <a:endParaRPr lang="en-US" dirty="0"/>
          </a:p>
        </p:txBody>
      </p:sp>
    </p:spTree>
    <p:extLst>
      <p:ext uri="{BB962C8B-B14F-4D97-AF65-F5344CB8AC3E}">
        <p14:creationId xmlns:p14="http://schemas.microsoft.com/office/powerpoint/2010/main" val="4292268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1278</Words>
  <Application>Microsoft Macintosh PowerPoint</Application>
  <PresentationFormat>Widescreen</PresentationFormat>
  <Paragraphs>72</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   Conversations with UFF-UNF 2017-2020 CBA: How Does It Affect You? Financial Impacts of the New Contract  </vt:lpstr>
      <vt:lpstr>Article 4.  UFF Rights</vt:lpstr>
      <vt:lpstr>Article 6. Consultation</vt:lpstr>
      <vt:lpstr>Article 8. UNF Rules and Policies</vt:lpstr>
      <vt:lpstr>Article 9. Guidelines</vt:lpstr>
      <vt:lpstr>Article 10. Academic Freedom and Responsibility </vt:lpstr>
      <vt:lpstr>Article 14. Assignment and Responsibilities</vt:lpstr>
      <vt:lpstr>Article 15. Office Space and Safe Conditions</vt:lpstr>
      <vt:lpstr>Article 16. Professional Development and Travel</vt:lpstr>
      <vt:lpstr>Article 18. Performance Evaluations and Evaluation File</vt:lpstr>
      <vt:lpstr>Article 19. Tenure</vt:lpstr>
      <vt:lpstr>Article 20. Promotions for Tenure and Tenure Earning Faculty</vt:lpstr>
      <vt:lpstr>Article # [new]</vt:lpstr>
      <vt:lpstr>Article 21. Promotions for Library Faculty</vt:lpstr>
      <vt:lpstr>Article 22. Promotions for Instructors and Lecturers</vt:lpstr>
      <vt:lpstr>Article XX. Promotions for Clinical Faculty</vt:lpstr>
      <vt:lpstr>Article XXX. Promotions for Clinical Faculty</vt:lpstr>
      <vt:lpstr>Article 23. Leaves</vt:lpstr>
      <vt:lpstr>Article 25. Intellectual Property</vt:lpstr>
      <vt:lpstr>Article 26. Conflict of Interest/Outside Activity</vt:lpstr>
      <vt:lpstr>Article 28. Salary Increases and Salary Payments</vt:lpstr>
      <vt:lpstr>Article 37. Duration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Conversations with UFF-UNF 2017-2020 CBA: How Does It Affect You? Financial Impacts of the New Contract</dc:title>
  <dc:creator>Gundlach, Gregory</dc:creator>
  <cp:lastModifiedBy>Malcom-Bjorklund, Kally</cp:lastModifiedBy>
  <cp:revision>5</cp:revision>
  <dcterms:created xsi:type="dcterms:W3CDTF">2018-10-29T19:01:40Z</dcterms:created>
  <dcterms:modified xsi:type="dcterms:W3CDTF">2019-02-12T23:37:20Z</dcterms:modified>
</cp:coreProperties>
</file>